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1" r:id="rId1"/>
  </p:sldMasterIdLst>
  <p:notesMasterIdLst>
    <p:notesMasterId r:id="rId9"/>
  </p:notesMasterIdLst>
  <p:sldIdLst>
    <p:sldId id="258" r:id="rId2"/>
    <p:sldId id="259" r:id="rId3"/>
    <p:sldId id="260" r:id="rId4"/>
    <p:sldId id="263" r:id="rId5"/>
    <p:sldId id="264" r:id="rId6"/>
    <p:sldId id="261" r:id="rId7"/>
    <p:sldId id="262" r:id="rId8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ED9041-127A-47E1-B568-33CF75267581}" type="datetimeFigureOut">
              <a:rPr lang="ru-RU" smtClean="0"/>
              <a:t>28.12.2024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156C36-E8AD-4425-9EBB-816BE7FFBC8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442681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156C36-E8AD-4425-9EBB-816BE7FFBC83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358503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156C36-E8AD-4425-9EBB-816BE7FFBC83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005897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156C36-E8AD-4425-9EBB-816BE7FFBC83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023910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E65F3DE-E950-5D52-5A0D-FCCF2BF4F6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F3F1ABF9-D12E-1573-849D-AB30F1E4D6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A6D85F5-776F-2569-6179-28A928390D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15FCFA-9B1E-40F9-A4A2-9CC14E614806}" type="datetimeFigureOut">
              <a:rPr lang="ru-RU" smtClean="0"/>
              <a:t>28.12.2024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ED3B8A7-3BB7-691F-DC90-39C42CAC49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2686C56-89B4-FDF9-B6E8-3AA3C9BF7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F4F63-4DFD-4805-B35F-077A54E653B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341295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E996420-D23E-EDF8-5450-50E3B3470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F586D0FE-E765-E7A2-FBD2-F26442C524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A073C4F-4053-0375-418E-C298DC5EE0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15FCFA-9B1E-40F9-A4A2-9CC14E614806}" type="datetimeFigureOut">
              <a:rPr lang="ru-RU" smtClean="0"/>
              <a:t>28.12.2024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74C9036-78F5-3880-8ABC-503C37C2AF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058F6D4-3808-8568-503D-F6657028A0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F4F63-4DFD-4805-B35F-077A54E653B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762673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3DA59C48-42A6-CF72-FA4C-B878B5CF968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49F896DF-BFB6-54C9-0A24-798C39E87E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8765693-0D54-01C2-6010-991EC3A1BC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15FCFA-9B1E-40F9-A4A2-9CC14E614806}" type="datetimeFigureOut">
              <a:rPr lang="ru-RU" smtClean="0"/>
              <a:t>28.12.2024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FABC6C8-BE34-4E61-1F5C-7E9865C6C4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DF2331B-0E39-9CEA-3A6A-F95D12D4BB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F4F63-4DFD-4805-B35F-077A54E653B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166063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2C50CD3-8355-9AE9-A80E-BE93BC12E1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D022EB1-76C2-1F7C-5162-D90DF8B3FC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8BF2639-BE00-C38E-81EC-950471BC47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15FCFA-9B1E-40F9-A4A2-9CC14E614806}" type="datetimeFigureOut">
              <a:rPr lang="ru-RU" smtClean="0"/>
              <a:t>28.12.2024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DBECF70-804B-9BDD-D5B7-F30DFBC127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64E1D03-E7AA-F5C1-A749-0E1856245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F4F63-4DFD-4805-B35F-077A54E653B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409381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1FFF889-2B6C-0C86-97B5-455840027C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C895668-5997-E8FF-1E53-3730C7F255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F689852-4634-4CB6-8572-9CA9E08484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15FCFA-9B1E-40F9-A4A2-9CC14E614806}" type="datetimeFigureOut">
              <a:rPr lang="ru-RU" smtClean="0"/>
              <a:t>28.12.2024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C38E386-3FA0-BA79-5493-C556B7207E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09D2475-05AE-40DD-94BB-7A828BBF3C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F4F63-4DFD-4805-B35F-077A54E653B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426294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9965745-4F41-7F2F-851F-F457CAC32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BD5AF0F-87CA-107E-EA28-A3DFD76E31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12A89961-EE02-4A19-0FFE-E44EEDB07B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C5FFD71-C3C2-9BA6-210C-AF2094687D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15FCFA-9B1E-40F9-A4A2-9CC14E614806}" type="datetimeFigureOut">
              <a:rPr lang="ru-RU" smtClean="0"/>
              <a:t>28.12.2024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1DBC060-60DB-7534-2C08-452F2D059C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01ABEE1-3290-C251-C198-4500C29E1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F4F63-4DFD-4805-B35F-077A54E653B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751073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E2D2794-3924-B96A-8F42-37CCB60ED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692BAE8-CD46-2BB3-129C-D85391FC24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B6546139-A40D-F22B-77E5-33EE1ACD98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B17E515F-6D1A-6911-3883-F2405AEA2CB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56DB0987-6E63-857E-6A53-32086974694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0266BB87-B676-489E-7DFF-8A7E7B10CE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15FCFA-9B1E-40F9-A4A2-9CC14E614806}" type="datetimeFigureOut">
              <a:rPr lang="ru-RU" smtClean="0"/>
              <a:t>28.12.2024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3319B5C3-551E-FB2C-71E2-1E228C80A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938B9898-7A85-E4F8-3706-34556BA901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F4F63-4DFD-4805-B35F-077A54E653B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512182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770F5FF-5957-2CE6-7CCE-190BCB3B5F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885ABBAC-07E3-C8B1-265C-2C68F7FDE1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15FCFA-9B1E-40F9-A4A2-9CC14E614806}" type="datetimeFigureOut">
              <a:rPr lang="ru-RU" smtClean="0"/>
              <a:t>28.12.2024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601675B7-AA53-FBA1-14E3-A598407DB0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C68356D-E905-30EE-A5B9-9560D4629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F4F63-4DFD-4805-B35F-077A54E653B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911618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3389D62D-2901-1335-4AE9-A140172403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15FCFA-9B1E-40F9-A4A2-9CC14E614806}" type="datetimeFigureOut">
              <a:rPr lang="ru-RU" smtClean="0"/>
              <a:t>28.12.2024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3C68F770-B42F-FE7E-E387-ED24C4CF0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6D68059-E844-6881-29E5-465267BF60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F4F63-4DFD-4805-B35F-077A54E653B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258982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8E4DDCB-970C-66B3-DCBC-4667DFDCA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3C10571-0C7E-BDD1-3BC7-FE42356318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8643991-8886-95D5-DB88-D02573E93A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6BCB30B-4CF7-C4D7-7657-90DC4FEDAB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15FCFA-9B1E-40F9-A4A2-9CC14E614806}" type="datetimeFigureOut">
              <a:rPr lang="ru-RU" smtClean="0"/>
              <a:t>28.12.2024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E4430C4-5D63-BFCA-55EA-049F2E320B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EEEC207-D54D-613F-A025-F80C09E2D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F4F63-4DFD-4805-B35F-077A54E653B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293992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51FF731-DF33-03A4-B95C-EFE917CB5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D396C453-927A-C517-2058-619F785A1EA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B3517F5-4B98-DE52-E7E5-C76E4238D9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59084D2-BBC4-E66D-C944-A02C589C4F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15FCFA-9B1E-40F9-A4A2-9CC14E614806}" type="datetimeFigureOut">
              <a:rPr lang="ru-RU" smtClean="0"/>
              <a:t>28.12.2024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F1D9D75-BF5E-CEC1-E916-1A231EDB51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5ACDDD6-FFF5-AD95-6CA9-FFA455B45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F4F63-4DFD-4805-B35F-077A54E653B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625186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9474D38-C59F-B6BD-6413-FF520BA639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E84356D-78C0-3A2A-B82A-CCE38636F1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AF37D4F-B483-1CAC-7BCE-9E3FEAD774F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15FCFA-9B1E-40F9-A4A2-9CC14E614806}" type="datetimeFigureOut">
              <a:rPr lang="ru-RU" smtClean="0"/>
              <a:t>28.12.2024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86AEF44-E252-F6C3-FB22-F7B19F864E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3F99EAA-0F12-947A-28FC-0F9AB8E07A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5F4F63-4DFD-4805-B35F-077A54E653B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934636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23" r:id="rId2"/>
    <p:sldLayoutId id="2147483724" r:id="rId3"/>
    <p:sldLayoutId id="2147483725" r:id="rId4"/>
    <p:sldLayoutId id="2147483726" r:id="rId5"/>
    <p:sldLayoutId id="2147483727" r:id="rId6"/>
    <p:sldLayoutId id="2147483728" r:id="rId7"/>
    <p:sldLayoutId id="2147483729" r:id="rId8"/>
    <p:sldLayoutId id="2147483730" r:id="rId9"/>
    <p:sldLayoutId id="2147483731" r:id="rId10"/>
    <p:sldLayoutId id="214748373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jpg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.jpg"/><Relationship Id="rId5" Type="http://schemas.openxmlformats.org/officeDocument/2006/relationships/image" Target="../media/image7.jp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0EB0C94-16BE-A783-2BD0-604EFB555F02}"/>
              </a:ext>
            </a:extLst>
          </p:cNvPr>
          <p:cNvSpPr txBox="1"/>
          <p:nvPr/>
        </p:nvSpPr>
        <p:spPr>
          <a:xfrm>
            <a:off x="1824037" y="1030084"/>
            <a:ext cx="8543925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tabLst>
                <a:tab pos="180340" algn="l"/>
              </a:tabLst>
            </a:pPr>
            <a:r>
              <a:rPr lang="ru-RU" sz="5400" b="1" dirty="0">
                <a:latin typeface="+mj-lt"/>
                <a:ea typeface="Times New Roman" panose="02020603050405020304" pitchFamily="18" charset="0"/>
              </a:rPr>
              <a:t>Индивидуальный проект </a:t>
            </a:r>
          </a:p>
          <a:p>
            <a:pPr algn="ctr">
              <a:tabLst>
                <a:tab pos="180340" algn="l"/>
              </a:tabLst>
            </a:pPr>
            <a:r>
              <a:rPr lang="ru-RU" sz="5400" b="1" dirty="0">
                <a:latin typeface="+mj-lt"/>
                <a:ea typeface="Times New Roman" panose="02020603050405020304" pitchFamily="18" charset="0"/>
              </a:rPr>
              <a:t>Мобильное приложение</a:t>
            </a:r>
          </a:p>
          <a:p>
            <a:pPr algn="ctr">
              <a:tabLst>
                <a:tab pos="180340" algn="l"/>
              </a:tabLst>
            </a:pPr>
            <a:r>
              <a:rPr lang="ru-RU" sz="5400" b="1" dirty="0">
                <a:latin typeface="+mj-lt"/>
                <a:ea typeface="Times New Roman" panose="02020603050405020304" pitchFamily="18" charset="0"/>
              </a:rPr>
              <a:t>«</a:t>
            </a:r>
            <a:r>
              <a:rPr lang="en-US" sz="5400" b="1" dirty="0">
                <a:latin typeface="+mj-lt"/>
                <a:ea typeface="Times New Roman" panose="02020603050405020304" pitchFamily="18" charset="0"/>
              </a:rPr>
              <a:t>Movie</a:t>
            </a:r>
            <a:r>
              <a:rPr lang="ru-RU" sz="5400" b="1" dirty="0"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5400" b="1" dirty="0">
                <a:latin typeface="+mj-lt"/>
                <a:ea typeface="Times New Roman" panose="02020603050405020304" pitchFamily="18" charset="0"/>
              </a:rPr>
              <a:t>Tracker</a:t>
            </a:r>
            <a:r>
              <a:rPr lang="ru-RU" sz="5400" b="1" dirty="0">
                <a:latin typeface="+mj-lt"/>
                <a:ea typeface="Times New Roman" panose="02020603050405020304" pitchFamily="18" charset="0"/>
              </a:rPr>
              <a:t>»</a:t>
            </a:r>
            <a:endParaRPr lang="ru-RU" sz="5400" dirty="0">
              <a:latin typeface="+mj-lt"/>
              <a:ea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A9B599-5D26-B81D-5AA0-41E8290ED534}"/>
              </a:ext>
            </a:extLst>
          </p:cNvPr>
          <p:cNvSpPr txBox="1"/>
          <p:nvPr/>
        </p:nvSpPr>
        <p:spPr>
          <a:xfrm>
            <a:off x="3717203" y="4394799"/>
            <a:ext cx="4757592" cy="11430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1590">
              <a:lnSpc>
                <a:spcPct val="150000"/>
              </a:lnSpc>
            </a:pPr>
            <a:r>
              <a:rPr lang="ru-RU" sz="2400" dirty="0">
                <a:ea typeface="Times New Roman" panose="02020603050405020304" pitchFamily="18" charset="0"/>
              </a:rPr>
              <a:t>Выполнил студент группы КЭ-403</a:t>
            </a:r>
          </a:p>
          <a:p>
            <a:pPr>
              <a:lnSpc>
                <a:spcPct val="150000"/>
              </a:lnSpc>
            </a:pPr>
            <a:r>
              <a:rPr lang="ru-RU" sz="2400" dirty="0"/>
              <a:t>С.Р. Мухаметдинов</a:t>
            </a:r>
          </a:p>
        </p:txBody>
      </p:sp>
    </p:spTree>
    <p:extLst>
      <p:ext uri="{BB962C8B-B14F-4D97-AF65-F5344CB8AC3E}">
        <p14:creationId xmlns:p14="http://schemas.microsoft.com/office/powerpoint/2010/main" val="36958147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8C7B069-0387-EC19-35ED-A69354903743}"/>
              </a:ext>
            </a:extLst>
          </p:cNvPr>
          <p:cNvSpPr txBox="1"/>
          <p:nvPr/>
        </p:nvSpPr>
        <p:spPr>
          <a:xfrm>
            <a:off x="0" y="458256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400" b="1" dirty="0">
                <a:latin typeface="+mj-lt"/>
                <a:cs typeface="Times New Roman" panose="02020603050405020304" pitchFamily="18" charset="0"/>
              </a:rPr>
              <a:t>Постановка задачи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3738A9-DE52-6DC6-BF9A-135142E4662F}"/>
              </a:ext>
            </a:extLst>
          </p:cNvPr>
          <p:cNvSpPr txBox="1"/>
          <p:nvPr/>
        </p:nvSpPr>
        <p:spPr>
          <a:xfrm>
            <a:off x="699154" y="1649252"/>
            <a:ext cx="10793692" cy="11831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4000"/>
              </a:lnSpc>
            </a:pPr>
            <a:r>
              <a:rPr lang="ru-RU" sz="3200" b="1" dirty="0">
                <a:ea typeface="Times New Roman" panose="02020603050405020304" pitchFamily="18" charset="0"/>
              </a:rPr>
              <a:t>Цель</a:t>
            </a:r>
            <a:r>
              <a:rPr lang="en-US" sz="3200" b="1" dirty="0">
                <a:ea typeface="Times New Roman" panose="02020603050405020304" pitchFamily="18" charset="0"/>
              </a:rPr>
              <a:t>:</a:t>
            </a:r>
            <a:endParaRPr lang="ru-RU" sz="3200" b="1" dirty="0">
              <a:ea typeface="Times New Roman" panose="02020603050405020304" pitchFamily="18" charset="0"/>
            </a:endParaRPr>
          </a:p>
          <a:p>
            <a:pPr algn="just">
              <a:lnSpc>
                <a:spcPct val="114000"/>
              </a:lnSpc>
            </a:pPr>
            <a:r>
              <a:rPr lang="ru-RU" sz="3200" dirty="0">
                <a:effectLst/>
                <a:ea typeface="Times New Roman" panose="02020603050405020304" pitchFamily="18" charset="0"/>
              </a:rPr>
              <a:t>Разраб</a:t>
            </a:r>
            <a:r>
              <a:rPr lang="ru-RU" sz="3200" dirty="0">
                <a:ea typeface="Times New Roman" panose="02020603050405020304" pitchFamily="18" charset="0"/>
              </a:rPr>
              <a:t>отка мобильного</a:t>
            </a:r>
            <a:r>
              <a:rPr lang="ru-RU" sz="3200" b="1" dirty="0">
                <a:ea typeface="Times New Roman" panose="02020603050405020304" pitchFamily="18" charset="0"/>
              </a:rPr>
              <a:t> </a:t>
            </a:r>
            <a:r>
              <a:rPr lang="ru-RU" sz="3200" dirty="0">
                <a:effectLst/>
                <a:ea typeface="Times New Roman" panose="02020603050405020304" pitchFamily="18" charset="0"/>
              </a:rPr>
              <a:t>приложения для учета фильмов.</a:t>
            </a:r>
            <a:endParaRPr lang="ru-RU" sz="3200" dirty="0">
              <a:effectLst/>
              <a:ea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FD5FA0-EBD0-50B3-86E5-512DED2173C1}"/>
              </a:ext>
            </a:extLst>
          </p:cNvPr>
          <p:cNvSpPr txBox="1"/>
          <p:nvPr/>
        </p:nvSpPr>
        <p:spPr>
          <a:xfrm>
            <a:off x="699154" y="2971113"/>
            <a:ext cx="10793692" cy="2867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4000"/>
              </a:lnSpc>
            </a:pPr>
            <a:r>
              <a:rPr lang="ru-RU" sz="3200" b="1" dirty="0">
                <a:ea typeface="Times New Roman" panose="02020603050405020304" pitchFamily="18" charset="0"/>
              </a:rPr>
              <a:t>Задачи</a:t>
            </a:r>
            <a:r>
              <a:rPr lang="en-US" sz="3200" b="1" dirty="0">
                <a:ea typeface="Times New Roman" panose="02020603050405020304" pitchFamily="18" charset="0"/>
              </a:rPr>
              <a:t>:</a:t>
            </a:r>
            <a:endParaRPr lang="ru-RU" sz="32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1" indent="450000">
              <a:lnSpc>
                <a:spcPct val="114000"/>
              </a:lnSpc>
              <a:buFont typeface="+mj-lt"/>
              <a:buAutoNum type="arabicPeriod"/>
            </a:pPr>
            <a:r>
              <a:rPr lang="ru-RU" sz="3200" dirty="0">
                <a:ea typeface="Calibri" panose="020F0502020204030204" pitchFamily="34" charset="0"/>
                <a:cs typeface="Times New Roman" panose="02020603050405020304" pitchFamily="18" charset="0"/>
              </a:rPr>
              <a:t>Определить функциональные требования.</a:t>
            </a:r>
          </a:p>
          <a:p>
            <a:pPr marL="0" lvl="1" indent="450000">
              <a:lnSpc>
                <a:spcPct val="114000"/>
              </a:lnSpc>
              <a:buFont typeface="+mj-lt"/>
              <a:buAutoNum type="arabicPeriod"/>
            </a:pPr>
            <a:r>
              <a:rPr lang="ru-RU" sz="3200" dirty="0">
                <a:ea typeface="Calibri" panose="020F0502020204030204" pitchFamily="34" charset="0"/>
                <a:cs typeface="Times New Roman" panose="02020603050405020304" pitchFamily="18" charset="0"/>
              </a:rPr>
              <a:t>Спроектировать пользовательский интерфейс.</a:t>
            </a:r>
          </a:p>
          <a:p>
            <a:pPr marL="0" lvl="1" indent="450000">
              <a:lnSpc>
                <a:spcPct val="114000"/>
              </a:lnSpc>
              <a:buFont typeface="+mj-lt"/>
              <a:buAutoNum type="arabicPeriod"/>
            </a:pPr>
            <a:r>
              <a:rPr lang="ru-RU" sz="3200" dirty="0">
                <a:ea typeface="Calibri" panose="020F0502020204030204" pitchFamily="34" charset="0"/>
                <a:cs typeface="Times New Roman" panose="02020603050405020304" pitchFamily="18" charset="0"/>
              </a:rPr>
              <a:t>Реализовать приложение.</a:t>
            </a:r>
          </a:p>
          <a:p>
            <a:pPr marL="0" lvl="1" indent="450000">
              <a:lnSpc>
                <a:spcPct val="114000"/>
              </a:lnSpc>
              <a:buFont typeface="+mj-lt"/>
              <a:buAutoNum type="arabicPeriod"/>
            </a:pPr>
            <a:r>
              <a:rPr lang="ru-RU" sz="3200" dirty="0">
                <a:ea typeface="Calibri" panose="020F0502020204030204" pitchFamily="34" charset="0"/>
                <a:cs typeface="Times New Roman" panose="02020603050405020304" pitchFamily="18" charset="0"/>
              </a:rPr>
              <a:t>Протестировать приложение.</a:t>
            </a:r>
            <a:endParaRPr lang="ru-RU" sz="3200" dirty="0">
              <a:ea typeface="Times New Roman" panose="02020603050405020304" pitchFamily="18" charset="0"/>
            </a:endParaRPr>
          </a:p>
        </p:txBody>
      </p:sp>
      <p:sp>
        <p:nvSpPr>
          <p:cNvPr id="2" name="Номер слайда 6">
            <a:extLst>
              <a:ext uri="{FF2B5EF4-FFF2-40B4-BE49-F238E27FC236}">
                <a16:creationId xmlns:a16="http://schemas.microsoft.com/office/drawing/2014/main" id="{BB3A7CC4-0A03-B5ED-E6D1-85A5224276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83344" y="6244837"/>
            <a:ext cx="728809" cy="365125"/>
          </a:xfrm>
        </p:spPr>
        <p:txBody>
          <a:bodyPr/>
          <a:lstStyle/>
          <a:p>
            <a:fld id="{16C0941A-EC6C-41AE-8100-2CBA39EEA6C1}" type="slidenum">
              <a:rPr lang="ru-RU" sz="16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fld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ru-RU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40476775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D8C812-DC8F-4F47-58D8-9F9DA45BC02D}"/>
              </a:ext>
            </a:extLst>
          </p:cNvPr>
          <p:cNvSpPr txBox="1"/>
          <p:nvPr/>
        </p:nvSpPr>
        <p:spPr>
          <a:xfrm>
            <a:off x="0" y="248038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400" b="1" dirty="0">
                <a:latin typeface="+mj-lt"/>
                <a:cs typeface="Times New Roman" panose="02020603050405020304" pitchFamily="18" charset="0"/>
              </a:rPr>
              <a:t>Функциональные требования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DA286B-9C06-9C3A-FCAA-B868868AFB07}"/>
              </a:ext>
            </a:extLst>
          </p:cNvPr>
          <p:cNvSpPr txBox="1"/>
          <p:nvPr/>
        </p:nvSpPr>
        <p:spPr>
          <a:xfrm>
            <a:off x="835843" y="1212627"/>
            <a:ext cx="10520313" cy="51205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indent="450000">
              <a:lnSpc>
                <a:spcPct val="114000"/>
              </a:lnSpc>
              <a:buFont typeface="+mj-lt"/>
              <a:buAutoNum type="arabicPeriod"/>
            </a:pPr>
            <a:r>
              <a:rPr lang="en-US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Приложение должно предоставлять возможность добавлять фильмы в список с указанием названия, года выпуска, описания, жанров, статуса, оценки и комментария.</a:t>
            </a:r>
            <a:endParaRPr lang="en-US" sz="24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1" indent="450000">
              <a:lnSpc>
                <a:spcPct val="114000"/>
              </a:lnSpc>
              <a:buFont typeface="+mj-lt"/>
              <a:buAutoNum type="arabicPeriod"/>
            </a:pPr>
            <a:r>
              <a:rPr lang="ru-RU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Приложение должно предоставлять возможность просматривать записи.</a:t>
            </a:r>
          </a:p>
          <a:p>
            <a:pPr marL="0" lvl="1" indent="450000">
              <a:lnSpc>
                <a:spcPct val="114000"/>
              </a:lnSpc>
              <a:buFont typeface="+mj-lt"/>
              <a:buAutoNum type="arabicPeriod"/>
            </a:pPr>
            <a:r>
              <a:rPr lang="ru-RU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Пользователь должен иметь возможность фильтровать записи по статусу, рейтингу, году,  жанрам, и искать фильмы по названию.</a:t>
            </a:r>
          </a:p>
          <a:p>
            <a:pPr marL="0" lvl="1" indent="450000">
              <a:lnSpc>
                <a:spcPct val="114000"/>
              </a:lnSpc>
              <a:buFont typeface="+mj-lt"/>
              <a:buAutoNum type="arabicPeriod"/>
            </a:pPr>
            <a:r>
              <a:rPr lang="ru-RU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Пользователь должен иметь возможность просматривать статистику, включающую количество фильмов, среднюю оценку, распределение фильмов по статусам, годам.</a:t>
            </a:r>
          </a:p>
          <a:p>
            <a:pPr marL="0" lvl="1" indent="450000">
              <a:lnSpc>
                <a:spcPct val="114000"/>
              </a:lnSpc>
              <a:buFont typeface="+mj-lt"/>
              <a:buAutoNum type="arabicPeriod"/>
            </a:pPr>
            <a:r>
              <a:rPr lang="ru-RU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Приложение должно предоставлять возможность импорта и экспорта данных.</a:t>
            </a:r>
          </a:p>
          <a:p>
            <a:pPr marL="0" lvl="1" indent="450000">
              <a:lnSpc>
                <a:spcPct val="114000"/>
              </a:lnSpc>
              <a:buFont typeface="+mj-lt"/>
              <a:buAutoNum type="arabicPeriod"/>
            </a:pPr>
            <a:r>
              <a:rPr lang="ru-RU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Приложение должно предоставлять возможность смены темы.</a:t>
            </a:r>
          </a:p>
        </p:txBody>
      </p:sp>
      <p:sp>
        <p:nvSpPr>
          <p:cNvPr id="3" name="Номер слайда 6">
            <a:extLst>
              <a:ext uri="{FF2B5EF4-FFF2-40B4-BE49-F238E27FC236}">
                <a16:creationId xmlns:a16="http://schemas.microsoft.com/office/drawing/2014/main" id="{6AF0604D-9ABF-392B-59FC-8B055E72D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83344" y="6244837"/>
            <a:ext cx="728809" cy="365125"/>
          </a:xfrm>
        </p:spPr>
        <p:txBody>
          <a:bodyPr/>
          <a:lstStyle/>
          <a:p>
            <a:fld id="{16C0941A-EC6C-41AE-8100-2CBA39EEA6C1}" type="slidenum">
              <a:rPr lang="ru-RU" sz="16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fld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ru-RU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150812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D93F7B-6138-8B0A-7474-652CEDB706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851603"/>
          </a:xfrm>
        </p:spPr>
        <p:txBody>
          <a:bodyPr>
            <a:normAutofit/>
          </a:bodyPr>
          <a:lstStyle/>
          <a:p>
            <a:r>
              <a:rPr lang="ru-RU" sz="4400" b="1" dirty="0"/>
              <a:t>Классы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AD8931-E5CB-AE74-230F-5628B58B8B26}"/>
              </a:ext>
            </a:extLst>
          </p:cNvPr>
          <p:cNvSpPr txBox="1"/>
          <p:nvPr/>
        </p:nvSpPr>
        <p:spPr>
          <a:xfrm>
            <a:off x="835843" y="929823"/>
            <a:ext cx="10520313" cy="55383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indent="450000">
              <a:lnSpc>
                <a:spcPct val="114000"/>
              </a:lnSpc>
              <a:buFont typeface="+mj-lt"/>
              <a:buAutoNum type="arabicPeriod"/>
            </a:pPr>
            <a:r>
              <a:rPr lang="en-US" sz="2400" dirty="0" err="1">
                <a:ea typeface="Calibri" panose="020F0502020204030204" pitchFamily="34" charset="0"/>
                <a:cs typeface="Times New Roman" panose="02020603050405020304" pitchFamily="18" charset="0"/>
              </a:rPr>
              <a:t>MainActivity</a:t>
            </a:r>
            <a:r>
              <a:rPr lang="en-US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ea typeface="Calibri" panose="020F050202020403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</a:t>
            </a:r>
            <a:r>
              <a:rPr lang="ru-RU" sz="2400" dirty="0">
                <a:ea typeface="Calibri" panose="020F050202020403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 основная активность приложения.</a:t>
            </a:r>
          </a:p>
          <a:p>
            <a:pPr marL="0" lvl="1" indent="450000">
              <a:lnSpc>
                <a:spcPct val="114000"/>
              </a:lnSpc>
              <a:buFont typeface="+mj-lt"/>
              <a:buAutoNum type="arabicPeriod"/>
            </a:pPr>
            <a:r>
              <a:rPr lang="en-US" sz="24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MoviesFragment</a:t>
            </a:r>
            <a:r>
              <a:rPr lang="en-US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  </a:t>
            </a:r>
            <a:r>
              <a:rPr lang="ru-RU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фрагмент для работы с записями фильмов.</a:t>
            </a:r>
          </a:p>
          <a:p>
            <a:pPr marL="0" lvl="1" indent="450000">
              <a:lnSpc>
                <a:spcPct val="114000"/>
              </a:lnSpc>
              <a:buFont typeface="+mj-lt"/>
              <a:buAutoNum type="arabicPeriod"/>
            </a:pPr>
            <a:r>
              <a:rPr lang="en-US" sz="24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Settings</a:t>
            </a:r>
            <a:r>
              <a:rPr lang="en-US" sz="2400" dirty="0" err="1">
                <a:ea typeface="Calibri" panose="020F050202020403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Fragmnet</a:t>
            </a:r>
            <a:r>
              <a:rPr lang="ru-RU" sz="2400" dirty="0">
                <a:ea typeface="Calibri" panose="020F050202020403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  фрагмент настроек приложения.</a:t>
            </a:r>
            <a:endParaRPr lang="en-US" sz="2400" dirty="0">
              <a:ea typeface="Calibri" panose="020F0502020204030204" pitchFamily="34" charset="0"/>
              <a:cs typeface="Times New Roman" panose="02020603050405020304" pitchFamily="18" charset="0"/>
              <a:sym typeface="Symbol" panose="05050102010706020507" pitchFamily="18" charset="2"/>
            </a:endParaRPr>
          </a:p>
          <a:p>
            <a:pPr marL="0" lvl="1" indent="450000">
              <a:lnSpc>
                <a:spcPct val="114000"/>
              </a:lnSpc>
              <a:buFont typeface="+mj-lt"/>
              <a:buAutoNum type="arabicPeriod"/>
            </a:pPr>
            <a:r>
              <a:rPr lang="en-US" sz="24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StatisticsFragment</a:t>
            </a:r>
            <a:r>
              <a:rPr lang="ru-RU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ru-RU" sz="2400" dirty="0">
                <a:ea typeface="Calibri" panose="020F050202020403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 фрагмент статистики по фильмам.</a:t>
            </a:r>
            <a:endParaRPr lang="en-US" sz="2400" dirty="0">
              <a:effectLst/>
              <a:ea typeface="Calibri" panose="020F0502020204030204" pitchFamily="34" charset="0"/>
              <a:cs typeface="Times New Roman" panose="02020603050405020304" pitchFamily="18" charset="0"/>
              <a:sym typeface="Symbol" panose="05050102010706020507" pitchFamily="18" charset="2"/>
            </a:endParaRPr>
          </a:p>
          <a:p>
            <a:pPr marL="0" lvl="1" indent="450000">
              <a:lnSpc>
                <a:spcPct val="114000"/>
              </a:lnSpc>
              <a:buFont typeface="+mj-lt"/>
              <a:buAutoNum type="arabicPeriod"/>
            </a:pPr>
            <a:r>
              <a:rPr lang="en-US" sz="2400" dirty="0" err="1">
                <a:ea typeface="Calibri" panose="020F050202020403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MoviesViewModel</a:t>
            </a:r>
            <a:r>
              <a:rPr lang="ru-RU" sz="2400" dirty="0">
                <a:ea typeface="Calibri" panose="020F050202020403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  класс для связи моделей и представлений.</a:t>
            </a:r>
            <a:endParaRPr lang="en-US" sz="2400" dirty="0">
              <a:ea typeface="Calibri" panose="020F0502020204030204" pitchFamily="34" charset="0"/>
              <a:cs typeface="Times New Roman" panose="02020603050405020304" pitchFamily="18" charset="0"/>
              <a:sym typeface="Symbol" panose="05050102010706020507" pitchFamily="18" charset="2"/>
            </a:endParaRPr>
          </a:p>
          <a:p>
            <a:pPr marL="0" lvl="1" indent="450000">
              <a:lnSpc>
                <a:spcPct val="114000"/>
              </a:lnSpc>
              <a:buFont typeface="+mj-lt"/>
              <a:buAutoNum type="arabicPeriod"/>
            </a:pPr>
            <a:r>
              <a:rPr lang="en-US" sz="2400" dirty="0" err="1">
                <a:ea typeface="Calibri" panose="020F050202020403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MoviesAdapter</a:t>
            </a:r>
            <a:r>
              <a:rPr lang="ru-RU" sz="2400" dirty="0">
                <a:ea typeface="Calibri" panose="020F050202020403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  адаптер для работы со списком фильмов.</a:t>
            </a:r>
            <a:endParaRPr lang="en-US" sz="2400" dirty="0">
              <a:ea typeface="Calibri" panose="020F0502020204030204" pitchFamily="34" charset="0"/>
              <a:cs typeface="Times New Roman" panose="02020603050405020304" pitchFamily="18" charset="0"/>
              <a:sym typeface="Symbol" panose="05050102010706020507" pitchFamily="18" charset="2"/>
            </a:endParaRPr>
          </a:p>
          <a:p>
            <a:pPr marL="0" lvl="1" indent="450000">
              <a:lnSpc>
                <a:spcPct val="114000"/>
              </a:lnSpc>
              <a:buFont typeface="+mj-lt"/>
              <a:buAutoNum type="arabicPeriod"/>
            </a:pPr>
            <a:r>
              <a:rPr lang="en-US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Genre</a:t>
            </a:r>
            <a:r>
              <a:rPr lang="ru-RU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  модель для работы с таблицей жанров базы данных.</a:t>
            </a:r>
            <a:endParaRPr lang="en-US" sz="2400" dirty="0">
              <a:effectLst/>
              <a:ea typeface="Calibri" panose="020F0502020204030204" pitchFamily="34" charset="0"/>
              <a:cs typeface="Times New Roman" panose="02020603050405020304" pitchFamily="18" charset="0"/>
              <a:sym typeface="Symbol" panose="05050102010706020507" pitchFamily="18" charset="2"/>
            </a:endParaRPr>
          </a:p>
          <a:p>
            <a:pPr marL="0" lvl="1" indent="450000">
              <a:lnSpc>
                <a:spcPct val="114000"/>
              </a:lnSpc>
              <a:buFont typeface="+mj-lt"/>
              <a:buAutoNum type="arabicPeriod"/>
            </a:pPr>
            <a:r>
              <a:rPr lang="en-US" sz="2400" dirty="0">
                <a:ea typeface="Calibri" panose="020F050202020403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Movie</a:t>
            </a:r>
            <a:r>
              <a:rPr lang="ru-RU" sz="2400" dirty="0">
                <a:ea typeface="Calibri" panose="020F050202020403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  </a:t>
            </a:r>
            <a:r>
              <a:rPr lang="ru-RU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модель для работы с таблицей фильмов базы данных.</a:t>
            </a:r>
            <a:endParaRPr lang="en-US" sz="2400" dirty="0">
              <a:ea typeface="Calibri" panose="020F0502020204030204" pitchFamily="34" charset="0"/>
              <a:cs typeface="Times New Roman" panose="02020603050405020304" pitchFamily="18" charset="0"/>
              <a:sym typeface="Symbol" panose="05050102010706020507" pitchFamily="18" charset="2"/>
            </a:endParaRPr>
          </a:p>
          <a:p>
            <a:pPr marL="0" lvl="1" indent="450000">
              <a:lnSpc>
                <a:spcPct val="114000"/>
              </a:lnSpc>
              <a:buFont typeface="+mj-lt"/>
              <a:buAutoNum type="arabicPeriod"/>
            </a:pPr>
            <a:r>
              <a:rPr lang="en-US" sz="24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Movie</a:t>
            </a:r>
            <a:r>
              <a:rPr lang="en-US" sz="2400" dirty="0" err="1">
                <a:ea typeface="Calibri" panose="020F050202020403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GenreJoin</a:t>
            </a:r>
            <a:r>
              <a:rPr lang="ru-RU" sz="2400" dirty="0">
                <a:ea typeface="Calibri" panose="020F050202020403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  модель таблицы для связи жанров и фильмов.</a:t>
            </a:r>
            <a:endParaRPr lang="en-US" sz="2400" dirty="0">
              <a:ea typeface="Calibri" panose="020F0502020204030204" pitchFamily="34" charset="0"/>
              <a:cs typeface="Times New Roman" panose="02020603050405020304" pitchFamily="18" charset="0"/>
              <a:sym typeface="Symbol" panose="05050102010706020507" pitchFamily="18" charset="2"/>
            </a:endParaRPr>
          </a:p>
          <a:p>
            <a:pPr marL="0" lvl="1" indent="450000">
              <a:lnSpc>
                <a:spcPct val="114000"/>
              </a:lnSpc>
              <a:buFont typeface="+mj-lt"/>
              <a:buAutoNum type="arabicPeriod"/>
            </a:pPr>
            <a:r>
              <a:rPr lang="en-US" sz="24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MovieFilter</a:t>
            </a:r>
            <a:r>
              <a:rPr lang="ru-RU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  класс для реализации фильтрации списка фильмов.</a:t>
            </a:r>
            <a:endParaRPr lang="en-US" sz="2400" dirty="0">
              <a:ea typeface="Calibri" panose="020F0502020204030204" pitchFamily="34" charset="0"/>
              <a:cs typeface="Times New Roman" panose="02020603050405020304" pitchFamily="18" charset="0"/>
              <a:sym typeface="Symbol" panose="05050102010706020507" pitchFamily="18" charset="2"/>
            </a:endParaRPr>
          </a:p>
          <a:p>
            <a:pPr marL="0" lvl="1" indent="450000">
              <a:lnSpc>
                <a:spcPct val="114000"/>
              </a:lnSpc>
              <a:buFont typeface="+mj-lt"/>
              <a:buAutoNum type="arabicPeriod"/>
            </a:pPr>
            <a:r>
              <a:rPr lang="en-US" sz="24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AppDatabase</a:t>
            </a:r>
            <a:r>
              <a:rPr lang="ru-RU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  класс для работы с базой данных </a:t>
            </a:r>
            <a:r>
              <a:rPr lang="en-US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Room.</a:t>
            </a:r>
          </a:p>
          <a:p>
            <a:pPr marL="0" lvl="1" indent="450000">
              <a:lnSpc>
                <a:spcPct val="114000"/>
              </a:lnSpc>
              <a:buFont typeface="+mj-lt"/>
              <a:buAutoNum type="arabicPeriod"/>
            </a:pPr>
            <a:r>
              <a:rPr lang="en-US" sz="2400" dirty="0" err="1">
                <a:ea typeface="Calibri" panose="020F050202020403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DatabaseExporter</a:t>
            </a:r>
            <a:r>
              <a:rPr lang="ru-RU" sz="2400" dirty="0">
                <a:ea typeface="Calibri" panose="020F050202020403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  класс для экспорта базы данных.</a:t>
            </a:r>
            <a:endParaRPr lang="en-US" sz="2400" dirty="0">
              <a:ea typeface="Calibri" panose="020F0502020204030204" pitchFamily="34" charset="0"/>
              <a:cs typeface="Times New Roman" panose="02020603050405020304" pitchFamily="18" charset="0"/>
              <a:sym typeface="Symbol" panose="05050102010706020507" pitchFamily="18" charset="2"/>
            </a:endParaRPr>
          </a:p>
          <a:p>
            <a:pPr marL="0" lvl="1" indent="450000">
              <a:lnSpc>
                <a:spcPct val="114000"/>
              </a:lnSpc>
              <a:buFont typeface="+mj-lt"/>
              <a:buAutoNum type="arabicPeriod"/>
            </a:pPr>
            <a:r>
              <a:rPr lang="en-US" sz="24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DatabaseImporter</a:t>
            </a:r>
            <a:r>
              <a:rPr lang="ru-RU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</a:t>
            </a:r>
            <a:r>
              <a:rPr lang="ru-RU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ru-RU" sz="2400" dirty="0">
                <a:ea typeface="Calibri" panose="020F050202020403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класс для импорта базы данных.</a:t>
            </a:r>
            <a:endParaRPr lang="en-US" sz="2400" dirty="0">
              <a:ea typeface="Calibri" panose="020F0502020204030204" pitchFamily="34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4" name="Номер слайда 6">
            <a:extLst>
              <a:ext uri="{FF2B5EF4-FFF2-40B4-BE49-F238E27FC236}">
                <a16:creationId xmlns:a16="http://schemas.microsoft.com/office/drawing/2014/main" id="{2C45F489-426B-F3CA-F0EA-2E9B22EEB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83344" y="6244837"/>
            <a:ext cx="728809" cy="365125"/>
          </a:xfrm>
        </p:spPr>
        <p:txBody>
          <a:bodyPr/>
          <a:lstStyle/>
          <a:p>
            <a:fld id="{16C0941A-EC6C-41AE-8100-2CBA39EEA6C1}" type="slidenum">
              <a:rPr lang="ru-RU" sz="16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fld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ru-RU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42842118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E7EB9F4-C278-7DB8-D91F-29DB6DA0AC6B}"/>
              </a:ext>
            </a:extLst>
          </p:cNvPr>
          <p:cNvSpPr txBox="1"/>
          <p:nvPr/>
        </p:nvSpPr>
        <p:spPr>
          <a:xfrm>
            <a:off x="0" y="186464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400" b="1" dirty="0">
                <a:latin typeface="+mj-lt"/>
                <a:cs typeface="Times New Roman" panose="02020603050405020304" pitchFamily="18" charset="0"/>
              </a:rPr>
              <a:t>Скриншоты приложения</a:t>
            </a:r>
          </a:p>
        </p:txBody>
      </p: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2B56F97C-27B5-8BF7-93F7-DB441C8D572F}"/>
              </a:ext>
            </a:extLst>
          </p:cNvPr>
          <p:cNvGrpSpPr/>
          <p:nvPr/>
        </p:nvGrpSpPr>
        <p:grpSpPr>
          <a:xfrm>
            <a:off x="241908" y="1119882"/>
            <a:ext cx="11708184" cy="5307517"/>
            <a:chOff x="241908" y="1333241"/>
            <a:chExt cx="11708184" cy="5307517"/>
          </a:xfrm>
        </p:grpSpPr>
        <p:grpSp>
          <p:nvGrpSpPr>
            <p:cNvPr id="13" name="Группа 12">
              <a:extLst>
                <a:ext uri="{FF2B5EF4-FFF2-40B4-BE49-F238E27FC236}">
                  <a16:creationId xmlns:a16="http://schemas.microsoft.com/office/drawing/2014/main" id="{7667FA14-8D4E-EC18-0050-0B8BA1FD40D1}"/>
                </a:ext>
              </a:extLst>
            </p:cNvPr>
            <p:cNvGrpSpPr/>
            <p:nvPr/>
          </p:nvGrpSpPr>
          <p:grpSpPr>
            <a:xfrm>
              <a:off x="241908" y="1333241"/>
              <a:ext cx="11708184" cy="4860000"/>
              <a:chOff x="197964" y="1370949"/>
              <a:chExt cx="11708184" cy="4860000"/>
            </a:xfrm>
          </p:grpSpPr>
          <p:pic>
            <p:nvPicPr>
              <p:cNvPr id="5" name="Рисунок 4">
                <a:extLst>
                  <a:ext uri="{FF2B5EF4-FFF2-40B4-BE49-F238E27FC236}">
                    <a16:creationId xmlns:a16="http://schemas.microsoft.com/office/drawing/2014/main" id="{77AADC6C-4DAC-42C0-DA34-7CAD20360D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38852" y="1370949"/>
                <a:ext cx="2187000" cy="4860000"/>
              </a:xfrm>
              <a:prstGeom prst="rect">
                <a:avLst/>
              </a:prstGeom>
            </p:spPr>
          </p:pic>
          <p:pic>
            <p:nvPicPr>
              <p:cNvPr id="7" name="Рисунок 6">
                <a:extLst>
                  <a:ext uri="{FF2B5EF4-FFF2-40B4-BE49-F238E27FC236}">
                    <a16:creationId xmlns:a16="http://schemas.microsoft.com/office/drawing/2014/main" id="{627A9D7A-2B6F-DB67-2E0D-C55B0674C0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19148" y="1370949"/>
                <a:ext cx="2187000" cy="4860000"/>
              </a:xfrm>
              <a:prstGeom prst="rect">
                <a:avLst/>
              </a:prstGeom>
            </p:spPr>
          </p:pic>
          <p:pic>
            <p:nvPicPr>
              <p:cNvPr id="9" name="Рисунок 8">
                <a:extLst>
                  <a:ext uri="{FF2B5EF4-FFF2-40B4-BE49-F238E27FC236}">
                    <a16:creationId xmlns:a16="http://schemas.microsoft.com/office/drawing/2014/main" id="{153CDCF5-7A4D-8DCF-B009-9D367A4C83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78260" y="1370949"/>
                <a:ext cx="2187000" cy="4860000"/>
              </a:xfrm>
              <a:prstGeom prst="rect">
                <a:avLst/>
              </a:prstGeom>
            </p:spPr>
          </p:pic>
          <p:pic>
            <p:nvPicPr>
              <p:cNvPr id="11" name="Рисунок 10">
                <a:extLst>
                  <a:ext uri="{FF2B5EF4-FFF2-40B4-BE49-F238E27FC236}">
                    <a16:creationId xmlns:a16="http://schemas.microsoft.com/office/drawing/2014/main" id="{9A5C2479-85D5-E795-BC09-DBF09BEFBC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58556" y="1370949"/>
                <a:ext cx="2187000" cy="4860000"/>
              </a:xfrm>
              <a:prstGeom prst="rect">
                <a:avLst/>
              </a:prstGeom>
            </p:spPr>
          </p:pic>
          <p:pic>
            <p:nvPicPr>
              <p:cNvPr id="12" name="Рисунок 11">
                <a:extLst>
                  <a:ext uri="{FF2B5EF4-FFF2-40B4-BE49-F238E27FC236}">
                    <a16:creationId xmlns:a16="http://schemas.microsoft.com/office/drawing/2014/main" id="{AD891AAE-0940-6299-02F8-EE00544F8C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7964" y="1370949"/>
                <a:ext cx="2187000" cy="4860000"/>
              </a:xfrm>
              <a:prstGeom prst="rect">
                <a:avLst/>
              </a:prstGeom>
              <a:ln>
                <a:noFill/>
              </a:ln>
            </p:spPr>
          </p:pic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9775D7E-C087-0857-8CB7-801DF3C4715E}"/>
                </a:ext>
              </a:extLst>
            </p:cNvPr>
            <p:cNvSpPr txBox="1"/>
            <p:nvPr/>
          </p:nvSpPr>
          <p:spPr>
            <a:xfrm>
              <a:off x="427146" y="6271426"/>
              <a:ext cx="18165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dirty="0"/>
                <a:t>Список фильмов</a:t>
              </a:r>
              <a:endParaRPr lang="ru-RU" sz="200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E42BB08-0FEC-051D-5676-0AD334CDF973}"/>
                </a:ext>
              </a:extLst>
            </p:cNvPr>
            <p:cNvSpPr txBox="1"/>
            <p:nvPr/>
          </p:nvSpPr>
          <p:spPr>
            <a:xfrm>
              <a:off x="2612197" y="6271426"/>
              <a:ext cx="22070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dirty="0"/>
                <a:t>Добавление фильма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3D85594-9BAD-3C76-2715-98203B344A25}"/>
                </a:ext>
              </a:extLst>
            </p:cNvPr>
            <p:cNvSpPr txBox="1"/>
            <p:nvPr/>
          </p:nvSpPr>
          <p:spPr>
            <a:xfrm>
              <a:off x="5569798" y="6271426"/>
              <a:ext cx="10524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dirty="0"/>
                <a:t>Фильтры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3C00677-25D1-1DAC-F443-470062201DA7}"/>
                </a:ext>
              </a:extLst>
            </p:cNvPr>
            <p:cNvSpPr txBox="1"/>
            <p:nvPr/>
          </p:nvSpPr>
          <p:spPr>
            <a:xfrm>
              <a:off x="7851413" y="6271426"/>
              <a:ext cx="12497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dirty="0"/>
                <a:t>Статистика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EA62AC6-AD4E-9B99-5A28-CCAF6B80E855}"/>
                </a:ext>
              </a:extLst>
            </p:cNvPr>
            <p:cNvSpPr txBox="1"/>
            <p:nvPr/>
          </p:nvSpPr>
          <p:spPr>
            <a:xfrm>
              <a:off x="10242481" y="6271426"/>
              <a:ext cx="12282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dirty="0"/>
                <a:t>Настройки</a:t>
              </a:r>
            </a:p>
          </p:txBody>
        </p:sp>
      </p:grpSp>
      <p:sp>
        <p:nvSpPr>
          <p:cNvPr id="20" name="Номер слайда 6">
            <a:extLst>
              <a:ext uri="{FF2B5EF4-FFF2-40B4-BE49-F238E27FC236}">
                <a16:creationId xmlns:a16="http://schemas.microsoft.com/office/drawing/2014/main" id="{450F792C-46F3-C154-0D0D-6CEF7DDB0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21283" y="6323021"/>
            <a:ext cx="728809" cy="365125"/>
          </a:xfrm>
        </p:spPr>
        <p:txBody>
          <a:bodyPr/>
          <a:lstStyle/>
          <a:p>
            <a:fld id="{16C0941A-EC6C-41AE-8100-2CBA39EEA6C1}" type="slidenum">
              <a:rPr lang="ru-RU" sz="16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fld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ru-RU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25755750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Видео Презентация">
            <a:hlinkClick r:id="" action="ppaction://media"/>
            <a:extLst>
              <a:ext uri="{FF2B5EF4-FFF2-40B4-BE49-F238E27FC236}">
                <a16:creationId xmlns:a16="http://schemas.microsoft.com/office/drawing/2014/main" id="{1F0BC48D-668D-3F30-9DB0-698D685366F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650015" y="317977"/>
            <a:ext cx="2824405" cy="6222046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48180DB9-6C1B-B90D-881E-772510DCC889}"/>
              </a:ext>
            </a:extLst>
          </p:cNvPr>
          <p:cNvGrpSpPr/>
          <p:nvPr/>
        </p:nvGrpSpPr>
        <p:grpSpPr>
          <a:xfrm>
            <a:off x="1138001" y="1351400"/>
            <a:ext cx="4772820" cy="5317446"/>
            <a:chOff x="813621" y="1436010"/>
            <a:chExt cx="4772820" cy="5317446"/>
          </a:xfrm>
        </p:grpSpPr>
        <p:pic>
          <p:nvPicPr>
            <p:cNvPr id="6" name="Рисунок 5">
              <a:extLst>
                <a:ext uri="{FF2B5EF4-FFF2-40B4-BE49-F238E27FC236}">
                  <a16:creationId xmlns:a16="http://schemas.microsoft.com/office/drawing/2014/main" id="{E09FE5AF-73A6-6F1C-0E29-514E1A10788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99441" y="1436010"/>
              <a:ext cx="2187000" cy="4860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3295CCB8-AD7C-90D5-E297-8CDD2EE00E7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3621" y="1436010"/>
              <a:ext cx="2187000" cy="4860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0B309E5-240A-6840-0EAC-D69FE42E3992}"/>
                </a:ext>
              </a:extLst>
            </p:cNvPr>
            <p:cNvSpPr txBox="1"/>
            <p:nvPr/>
          </p:nvSpPr>
          <p:spPr>
            <a:xfrm>
              <a:off x="1133191" y="6353346"/>
              <a:ext cx="154786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2000" dirty="0"/>
                <a:t>Темная тема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75CAFCC-D9BF-53CD-5121-535D563072B4}"/>
                </a:ext>
              </a:extLst>
            </p:cNvPr>
            <p:cNvSpPr txBox="1"/>
            <p:nvPr/>
          </p:nvSpPr>
          <p:spPr>
            <a:xfrm>
              <a:off x="3684674" y="6353346"/>
              <a:ext cx="161653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2000" dirty="0"/>
                <a:t>Светлая тема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ACE13067-7A2E-EC9B-7299-72971E94D6AF}"/>
              </a:ext>
            </a:extLst>
          </p:cNvPr>
          <p:cNvSpPr txBox="1"/>
          <p:nvPr/>
        </p:nvSpPr>
        <p:spPr>
          <a:xfrm>
            <a:off x="197963" y="261879"/>
            <a:ext cx="71926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400" b="1" dirty="0">
                <a:latin typeface="+mj-lt"/>
                <a:cs typeface="Times New Roman" panose="02020603050405020304" pitchFamily="18" charset="0"/>
              </a:rPr>
              <a:t>Демонстрация работы</a:t>
            </a:r>
          </a:p>
        </p:txBody>
      </p:sp>
      <p:sp>
        <p:nvSpPr>
          <p:cNvPr id="3" name="Номер слайда 6">
            <a:extLst>
              <a:ext uri="{FF2B5EF4-FFF2-40B4-BE49-F238E27FC236}">
                <a16:creationId xmlns:a16="http://schemas.microsoft.com/office/drawing/2014/main" id="{12014809-B7D8-5FEB-F36A-C9A8146047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83344" y="6244837"/>
            <a:ext cx="728809" cy="365125"/>
          </a:xfrm>
        </p:spPr>
        <p:txBody>
          <a:bodyPr/>
          <a:lstStyle/>
          <a:p>
            <a:fld id="{16C0941A-EC6C-41AE-8100-2CBA39EEA6C1}" type="slidenum">
              <a:rPr lang="ru-RU" sz="16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fld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ru-RU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2350348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493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97BA3E0-9592-4F3E-5711-9F08D25ED0C4}"/>
              </a:ext>
            </a:extLst>
          </p:cNvPr>
          <p:cNvSpPr txBox="1"/>
          <p:nvPr/>
        </p:nvSpPr>
        <p:spPr>
          <a:xfrm>
            <a:off x="0" y="395363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400" b="1" dirty="0">
                <a:latin typeface="+mj-lt"/>
                <a:cs typeface="Times New Roman" panose="02020603050405020304" pitchFamily="18" charset="0"/>
              </a:rPr>
              <a:t>Заключение</a:t>
            </a: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B4D3699B-A440-51CA-48C6-95F95538B2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3899"/>
            <a:ext cx="10515600" cy="3802177"/>
          </a:xfrm>
        </p:spPr>
        <p:txBody>
          <a:bodyPr>
            <a:noAutofit/>
          </a:bodyPr>
          <a:lstStyle/>
          <a:p>
            <a:pPr>
              <a:lnSpc>
                <a:spcPct val="114000"/>
              </a:lnSpc>
            </a:pPr>
            <a:r>
              <a:rPr lang="ru-RU" sz="3200" dirty="0"/>
              <a:t>Было создано приложение «Movie Tracker», которое позволяет пользователю удобно записывать фильмы, фильтровать записи, делать поиск и просматривать статистику.</a:t>
            </a:r>
          </a:p>
          <a:p>
            <a:pPr>
              <a:lnSpc>
                <a:spcPct val="114000"/>
              </a:lnSpc>
            </a:pPr>
            <a:r>
              <a:rPr lang="ru-RU" sz="3200" dirty="0"/>
              <a:t>Возможность развития: добавление рекомендаций по фильмам, интеграция с внешними источниками для получения информации о фильмах.</a:t>
            </a:r>
          </a:p>
          <a:p>
            <a:pPr marL="0" indent="0">
              <a:lnSpc>
                <a:spcPct val="114000"/>
              </a:lnSpc>
              <a:buNone/>
            </a:pPr>
            <a:endParaRPr lang="ru-RU" sz="3200" dirty="0"/>
          </a:p>
        </p:txBody>
      </p:sp>
      <p:sp>
        <p:nvSpPr>
          <p:cNvPr id="2" name="Номер слайда 6">
            <a:extLst>
              <a:ext uri="{FF2B5EF4-FFF2-40B4-BE49-F238E27FC236}">
                <a16:creationId xmlns:a16="http://schemas.microsoft.com/office/drawing/2014/main" id="{3DA6C7DD-CFD0-0C45-3107-C0CCB11B5E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83344" y="6244837"/>
            <a:ext cx="728809" cy="365125"/>
          </a:xfrm>
        </p:spPr>
        <p:txBody>
          <a:bodyPr/>
          <a:lstStyle/>
          <a:p>
            <a:fld id="{16C0941A-EC6C-41AE-8100-2CBA39EEA6C1}" type="slidenum">
              <a:rPr lang="ru-RU" sz="16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fld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ru-RU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1519415409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214</TotalTime>
  <Words>329</Words>
  <Application>Microsoft Office PowerPoint</Application>
  <PresentationFormat>Широкоэкранный</PresentationFormat>
  <Paragraphs>55</Paragraphs>
  <Slides>7</Slides>
  <Notes>3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Times New Roman</vt:lpstr>
      <vt:lpstr>Тема Office</vt:lpstr>
      <vt:lpstr>Презентация PowerPoint</vt:lpstr>
      <vt:lpstr>Презентация PowerPoint</vt:lpstr>
      <vt:lpstr>Презентация PowerPoint</vt:lpstr>
      <vt:lpstr>Классы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-</dc:creator>
  <cp:lastModifiedBy>-</cp:lastModifiedBy>
  <cp:revision>11</cp:revision>
  <dcterms:created xsi:type="dcterms:W3CDTF">2024-12-27T12:45:56Z</dcterms:created>
  <dcterms:modified xsi:type="dcterms:W3CDTF">2024-12-28T07:06:11Z</dcterms:modified>
</cp:coreProperties>
</file>